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720" r:id="rId4"/>
    <p:sldMasterId id="2147483735" r:id="rId5"/>
    <p:sldMasterId id="2147483750" r:id="rId6"/>
  </p:sldMasterIdLst>
  <p:notesMasterIdLst>
    <p:notesMasterId r:id="rId18"/>
  </p:notesMasterIdLst>
  <p:handoutMasterIdLst>
    <p:handoutMasterId r:id="rId19"/>
  </p:handoutMasterIdLst>
  <p:sldIdLst>
    <p:sldId id="256" r:id="rId7"/>
    <p:sldId id="257" r:id="rId8"/>
    <p:sldId id="273" r:id="rId9"/>
    <p:sldId id="259" r:id="rId10"/>
    <p:sldId id="261" r:id="rId11"/>
    <p:sldId id="260" r:id="rId12"/>
    <p:sldId id="263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CC"/>
    <a:srgbClr val="FF00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80" autoAdjust="0"/>
  </p:normalViewPr>
  <p:slideViewPr>
    <p:cSldViewPr>
      <p:cViewPr>
        <p:scale>
          <a:sx n="81" d="100"/>
          <a:sy n="81" d="100"/>
        </p:scale>
        <p:origin x="-12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6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89B8-86B4-4D72-A323-25DE9EC1C049}" type="datetimeFigureOut">
              <a:rPr lang="it-IT" smtClean="0"/>
              <a:pPr/>
              <a:t>12/01/2017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F481-C9FD-45FD-9E86-9D8562C1858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267B0E-D2C1-4CA0-9249-E37FB2A82508}" type="datetimeFigureOut">
              <a:rPr lang="it-IT"/>
              <a:pPr>
                <a:defRPr/>
              </a:pPr>
              <a:t>12/01/2017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F42880-064E-456B-9568-FA826B47C8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9370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269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E4D520-5180-4770-A39C-03E1CF43B8AE}" type="slidenum">
              <a:rPr lang="it-IT" altLang="it-IT" smtClean="0">
                <a:solidFill>
                  <a:srgbClr val="000000"/>
                </a:solidFill>
                <a:latin typeface="Curlz MT" pitchFamily="82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altLang="it-IT" smtClean="0">
              <a:solidFill>
                <a:srgbClr val="000000"/>
              </a:solidFill>
              <a:latin typeface="Curlz MT" pitchFamily="8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280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A6181D-131F-408C-8FE8-BB20B79CE455}" type="slidenum">
              <a:rPr lang="it-IT" altLang="it-IT" smtClean="0">
                <a:solidFill>
                  <a:srgbClr val="000000"/>
                </a:solidFill>
                <a:latin typeface="Curlz MT" pitchFamily="82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altLang="it-IT" smtClean="0">
              <a:solidFill>
                <a:srgbClr val="000000"/>
              </a:solidFill>
              <a:latin typeface="Curlz MT" pitchFamily="8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36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F49B01-AB7F-403C-BD7C-013AEBEA6B56}" type="slidenum">
              <a:rPr lang="it-IT" altLang="it-IT" smtClean="0">
                <a:solidFill>
                  <a:srgbClr val="000000"/>
                </a:solidFill>
                <a:latin typeface="Curlz MT" pitchFamily="82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altLang="it-IT" smtClean="0">
              <a:solidFill>
                <a:srgbClr val="000000"/>
              </a:solidFill>
              <a:latin typeface="Curlz MT" pitchFamily="8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DF4E-9550-4553-8E8D-D33D77DE6487}" type="datetimeFigureOut">
              <a:rPr lang="it-IT"/>
              <a:pPr>
                <a:defRPr/>
              </a:pPr>
              <a:t>12/01/2017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94F4-CF62-4C57-BBCF-809B241781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F51D-C7B0-4EA0-9334-F7A1E45A5369}" type="datetimeFigureOut">
              <a:rPr lang="it-IT"/>
              <a:pPr>
                <a:defRPr/>
              </a:pPr>
              <a:t>12/01/2017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AB1B-7C04-4A54-9E0F-DC402D4CE1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F9F3-8F64-4DDD-B884-5A2828E521D6}" type="datetimeFigureOut">
              <a:rPr lang="it-IT"/>
              <a:pPr>
                <a:defRPr/>
              </a:pPr>
              <a:t>12/01/2017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1100-ADC5-42BD-B26D-0DB4AF44EE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</p:grpSp>
      <p:sp>
        <p:nvSpPr>
          <p:cNvPr id="1157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D54AAA-8694-44BA-ACAF-AC48CC3D29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DD1BD-F070-4AD6-A4EC-60E66DB024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76A565-2A66-458B-9693-88AD78FF94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BB2DED-DFAD-43B5-B50B-92825A1D05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CCC9F2-B584-4453-A24E-64D0303A4C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1BF6F8-47BE-4592-988C-54E76C7951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3E6EA7-6821-4C61-A846-1D3A0E0586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B58074-79BC-4AB5-8F5C-3CFC98A665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E085-443F-44F3-9C2A-CDE450A09332}" type="datetimeFigureOut">
              <a:rPr lang="it-IT"/>
              <a:pPr>
                <a:defRPr/>
              </a:pPr>
              <a:t>12/01/2017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E770E-6817-4F54-A62C-A70B503C97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2D3755-76D3-419A-838F-C4C4BD86CA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F00002-470D-45B8-B73F-2F567696AB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F02F24-A67A-43A9-839B-57A012B0DF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440380-C281-433B-B38C-BFE27315B1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7A6BD4-69EF-417F-962F-66C96280AC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8C7390-6189-4395-A9CB-1303ECE1AD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</p:grpSp>
      <p:sp>
        <p:nvSpPr>
          <p:cNvPr id="1157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3D7CCC-0905-4562-A08A-D2C1AB17C4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3065A0-3DE8-4222-A6F8-D1BFCF0188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0E544F-096E-443C-8E98-12D0E1BD80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E0E945-33C6-4F30-8F3A-EAE2DB5F93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F97C-F27A-4B55-9314-7D2F18EAA502}" type="datetimeFigureOut">
              <a:rPr lang="it-IT"/>
              <a:pPr>
                <a:defRPr/>
              </a:pPr>
              <a:t>12/01/2017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24C5-9C63-442C-9804-FEE0642EEA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0EBB83-C24D-4927-BE17-927689F8BD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A903CD-67B9-4F2E-B003-63113C1A0C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4C3923-870F-46D2-8BB8-159F50E90A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07DB18-9E65-4390-BBF7-CEE9D3C5E5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F10F5F-A2A6-4329-876D-202814628F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7E037F-B90C-41A7-9268-25AA8AE813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76F44C-2946-403E-B704-28901A2BA3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6D3CE-FA0B-457A-8CA2-7F690501AF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006EF2-BA55-4294-B2F9-F8EB1D5D25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B6BAB0-AA71-4591-8685-8D094A735D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E7E8-7B60-4BCD-BC36-E4B25478991A}" type="datetimeFigureOut">
              <a:rPr lang="it-IT"/>
              <a:pPr>
                <a:defRPr/>
              </a:pPr>
              <a:t>12/01/2017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F407-F54D-4767-BC0D-CCFFD9FE0F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</p:grpSp>
      <p:sp>
        <p:nvSpPr>
          <p:cNvPr id="1157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4A98BB-C9E3-4CE9-AF05-11F291B92B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959430-C957-41E6-ACD3-77BC54835F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ADD152-F9FD-44AC-AC35-E5A5328010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C61338-1564-47F7-B40B-3FDFF729F7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27AB9D-D51A-426B-BF12-44D673F920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0D68B8-5FF3-4BA1-94AC-015311ECD5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A27EB0-913B-4E40-8D15-95D1E73EAD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16CBDE-3F08-4466-8FD6-71A19489E1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A0CCD1-B3E7-43EE-B263-4BDBB41B41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2D301-0938-4071-8842-3A9FB19AB2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462FC-70F9-40D1-8E9A-2EC05DCD7C55}" type="datetimeFigureOut">
              <a:rPr lang="it-IT"/>
              <a:pPr>
                <a:defRPr/>
              </a:pPr>
              <a:t>12/01/2017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8AED-373D-489E-99E3-884D5693A0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0DEE74-912A-4E19-9D29-D50253BD8A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8E87D6-5CCF-40A5-A502-7DCBC00F61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8DB453-40BF-4AE2-BF29-FA298F3EBC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F64A1A-9748-40EF-8D12-3059695D6D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</p:grpSp>
      <p:sp>
        <p:nvSpPr>
          <p:cNvPr id="1157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E35AED-24BE-4AD5-B2CF-36CDF4D4D4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88B0F9-2ECE-4A17-B4A9-530C3EC08B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AE1123-FB54-4425-AA42-5AD6B927BC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A7E506-FA50-4E21-9CB0-B6622860B5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1160A3-0EB7-494A-B8EB-E0F6F9906C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F06FA5-AE1F-469E-810E-020CB89DC5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2116-3146-4F66-9E26-1CD606E42825}" type="datetimeFigureOut">
              <a:rPr lang="it-IT"/>
              <a:pPr>
                <a:defRPr/>
              </a:pPr>
              <a:t>12/01/2017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3E9FC-99A2-45FF-84A1-66B526EE9F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40F825-8228-4743-A4E8-AC9D95B797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4C7EBE-C118-4A99-A573-FDA0068EA1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65CB6A-5CCC-4CBB-978F-6AA946E78E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AD1DA4-A50E-4649-B71B-365A1987C1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EA65BF-A208-4361-A180-735305F688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22C488-F658-4DB9-BDBF-C833D9946E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11B72A-45D8-45E9-979C-3C2E1EABF5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F996AC-DBCC-4715-9551-59DF7F3992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</p:grpSp>
      <p:sp>
        <p:nvSpPr>
          <p:cNvPr id="1157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7DF0A7-4806-4D58-B395-4DD420C03D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F17FDC-2CC6-4B7E-AAE2-B5623BBADD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6FF7-9206-48C5-BE81-A8CC3AEC40BD}" type="datetimeFigureOut">
              <a:rPr lang="it-IT"/>
              <a:pPr>
                <a:defRPr/>
              </a:pPr>
              <a:t>12/01/2017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FB16-9C6B-4221-B5DC-096893846F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51787A-000E-4192-A02E-A169064AAC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DA47BF-3994-445C-97CD-77CBF29D49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EDEFE8-0EE9-440D-BDE9-7178CE162A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24E135-637B-462C-B30E-615B729CBE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C49963-F76D-4D79-8708-9252351764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2A9729-F499-44D6-87EC-3B75A1F1DC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E913BB-400F-4833-866F-D700525AE4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10B8F6-2F12-4439-844F-520B1EA678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0995AC-12FD-4405-BD33-9445BD5A8F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D8AEF0-C2E5-4078-9A81-20D2A71416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536D-7FC6-4539-9648-ADA43EE38BBD}" type="datetimeFigureOut">
              <a:rPr lang="it-IT"/>
              <a:pPr>
                <a:defRPr/>
              </a:pPr>
              <a:t>12/01/2017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0A66-C1B5-44D9-A8AE-354F468DFE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3F4905-B22D-4EEC-8E0E-C278EEFA07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8ABA7D-882D-41C9-8113-1F9FB233F6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4EC7-C638-4564-A40A-D2236EF4C9AC}" type="datetimeFigureOut">
              <a:rPr lang="it-IT"/>
              <a:pPr>
                <a:defRPr/>
              </a:pPr>
              <a:t>12/01/2017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1B18-57EA-42E7-B5F5-579EA9DEAE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D43571-C16D-4EDE-9623-2FE1854A2BF5}" type="datetimeFigureOut">
              <a:rPr lang="it-IT"/>
              <a:pPr>
                <a:defRPr/>
              </a:pPr>
              <a:t>12/01/2017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2F8B2-79A2-4660-A04C-82E268C021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</p:grp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184BB3-E8E6-418B-A888-5F42E250F6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05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  <p:sldLayoutId id="2147484507" r:id="rId13"/>
    <p:sldLayoutId id="21474845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</p:grp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EEED69-8C28-4241-881C-7346F48887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  <p:sldLayoutId id="2147484521" r:id="rId13"/>
    <p:sldLayoutId id="214748452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</p:grp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DD9EBB-9F45-404E-871A-6D128E333A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1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  <p:sldLayoutId id="2147484562" r:id="rId12"/>
    <p:sldLayoutId id="2147484563" r:id="rId13"/>
    <p:sldLayoutId id="21474845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</p:grp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D59E8-A5EF-4B33-8DA8-EBC580712A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17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  <p:sldLayoutId id="214748457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t-IT" sz="6000">
                <a:solidFill>
                  <a:srgbClr val="FFFFFF"/>
                </a:solidFill>
                <a:latin typeface="Curlz MT" pitchFamily="82" charset="0"/>
                <a:cs typeface="+mn-cs"/>
              </a:endParaRPr>
            </a:p>
          </p:txBody>
        </p:sp>
      </p:grp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7DBA8F-402C-4DB4-8169-6BC6E83EB2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19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  <p:sldLayoutId id="2147484590" r:id="rId12"/>
    <p:sldLayoutId id="2147484591" r:id="rId13"/>
    <p:sldLayoutId id="214748459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anzia.fiorino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1" y="428604"/>
            <a:ext cx="4857783" cy="608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86380" y="285728"/>
            <a:ext cx="3317870" cy="2000264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it-IT" alt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urlz MT" pitchFamily="82" charset="0"/>
              </a:rPr>
              <a:t/>
            </a:r>
            <a:br>
              <a:rPr lang="it-IT" alt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urlz MT" pitchFamily="82" charset="0"/>
              </a:rPr>
            </a:br>
            <a:r>
              <a:rPr lang="it-IT" alt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urlz MT" pitchFamily="82" charset="0"/>
              </a:rPr>
              <a:t/>
            </a:r>
            <a:br>
              <a:rPr lang="it-IT" alt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urlz MT" pitchFamily="82" charset="0"/>
              </a:rPr>
            </a:br>
            <a:r>
              <a:rPr lang="it-IT" altLang="it-IT" sz="4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  <a:ea typeface="Batang" pitchFamily="18" charset="-127"/>
                <a:cs typeface="Arabic Typesetting" pitchFamily="66" charset="-78"/>
              </a:rPr>
              <a:t>I</a:t>
            </a:r>
            <a:r>
              <a:rPr lang="it-IT" altLang="it-IT" sz="4000" b="1" spc="50" dirty="0" smtClean="0">
                <a:ln w="11430"/>
                <a:solidFill>
                  <a:srgbClr val="FF00FF"/>
                </a:solidFill>
                <a:latin typeface="Berlin Sans FB Demi" pitchFamily="34" charset="0"/>
                <a:ea typeface="Batang" pitchFamily="18" charset="-127"/>
                <a:cs typeface="Arabic Typesetting" pitchFamily="66" charset="-78"/>
              </a:rPr>
              <a:t>stituto Comprensivo </a:t>
            </a:r>
            <a:r>
              <a:rPr lang="it-IT" altLang="it-IT" sz="4000" b="1" spc="50" dirty="0" err="1" smtClean="0">
                <a:ln w="11430"/>
                <a:solidFill>
                  <a:srgbClr val="FF00FF"/>
                </a:solidFill>
                <a:latin typeface="Berlin Sans FB Demi" pitchFamily="34" charset="0"/>
                <a:ea typeface="Batang" pitchFamily="18" charset="-127"/>
                <a:cs typeface="Arabic Typesetting" pitchFamily="66" charset="-78"/>
              </a:rPr>
              <a:t>Griselli</a:t>
            </a:r>
            <a:r>
              <a:rPr lang="it-IT" altLang="it-IT" sz="4000" b="1" spc="50" dirty="0" smtClean="0">
                <a:ln w="11430"/>
                <a:solidFill>
                  <a:srgbClr val="FF00FF"/>
                </a:solidFill>
                <a:latin typeface="Berlin Sans FB Demi" pitchFamily="34" charset="0"/>
                <a:ea typeface="Batang" pitchFamily="18" charset="-127"/>
                <a:cs typeface="Arabic Typesetting" pitchFamily="66" charset="-78"/>
              </a:rPr>
              <a:t> </a:t>
            </a:r>
            <a:r>
              <a:rPr lang="it-IT" altLang="it-IT" sz="4000" b="1" spc="50" dirty="0" err="1" smtClean="0">
                <a:ln w="11430"/>
                <a:solidFill>
                  <a:srgbClr val="FF00FF"/>
                </a:solidFill>
                <a:latin typeface="Berlin Sans FB Demi" pitchFamily="34" charset="0"/>
                <a:ea typeface="Batang" pitchFamily="18" charset="-127"/>
                <a:cs typeface="Arabic Typesetting" pitchFamily="66" charset="-78"/>
              </a:rPr>
              <a:t>Montescudaio</a:t>
            </a:r>
            <a:r>
              <a:rPr lang="it-IT" alt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urlz MT" pitchFamily="82" charset="0"/>
              </a:rPr>
              <a:t/>
            </a:r>
            <a:br>
              <a:rPr lang="it-IT" alt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urlz MT" pitchFamily="82" charset="0"/>
              </a:rPr>
            </a:b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57818" y="3071810"/>
            <a:ext cx="3571900" cy="328614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FF"/>
                </a:solidFill>
                <a:latin typeface="Berlin Sans FB" pitchFamily="34" charset="0"/>
                <a:ea typeface="+mj-ea"/>
                <a:cs typeface="+mj-cs"/>
              </a:rPr>
              <a:t>Scuola dell’infanzia Mariano Mariani Fiorino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16832"/>
            <a:ext cx="8108950" cy="4752652"/>
          </a:xfrm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400" dirty="0" smtClean="0">
                <a:solidFill>
                  <a:srgbClr val="FF00FF"/>
                </a:solidFill>
                <a:latin typeface="Berlin Sans FB" pitchFamily="34" charset="0"/>
              </a:rPr>
              <a:t>L’ingresso alla scuola dell’infanzia è per ogni bambino un momento importante</a:t>
            </a:r>
          </a:p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400" dirty="0" smtClean="0">
                <a:solidFill>
                  <a:srgbClr val="FF00FF"/>
                </a:solidFill>
                <a:latin typeface="Berlin Sans FB" pitchFamily="34" charset="0"/>
              </a:rPr>
              <a:t> per la carica affettiva che vi è in gioco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altLang="it-IT" sz="2400" dirty="0" smtClean="0">
              <a:solidFill>
                <a:srgbClr val="FF00FF"/>
              </a:solidFill>
              <a:latin typeface="Berlin Sans FB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dirty="0" smtClean="0">
                <a:solidFill>
                  <a:srgbClr val="FF00FF"/>
                </a:solidFill>
                <a:latin typeface="Berlin Sans FB" pitchFamily="34" charset="0"/>
              </a:rPr>
              <a:t>Per questo viene predisposto  loro il </a:t>
            </a:r>
            <a:r>
              <a:rPr lang="it-IT" altLang="it-IT" sz="2400" b="1" dirty="0" smtClean="0">
                <a:solidFill>
                  <a:srgbClr val="FF00FF"/>
                </a:solidFill>
                <a:latin typeface="Berlin Sans FB" pitchFamily="34" charset="0"/>
              </a:rPr>
              <a:t>Progetto Accoglienza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altLang="it-IT" sz="2400" b="1" dirty="0" smtClean="0">
              <a:solidFill>
                <a:srgbClr val="FF00FF"/>
              </a:solidFill>
              <a:latin typeface="Berlin Sans FB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400" b="1" dirty="0" smtClean="0">
                <a:solidFill>
                  <a:srgbClr val="FF00FF"/>
                </a:solidFill>
                <a:latin typeface="Berlin Sans FB" pitchFamily="34" charset="0"/>
              </a:rPr>
              <a:t>   Protagonisti               - il bambino, la famiglia, la    </a:t>
            </a:r>
            <a:r>
              <a:rPr lang="it-IT" altLang="it-IT" sz="2400" b="1" dirty="0">
                <a:solidFill>
                  <a:srgbClr val="FF00FF"/>
                </a:solidFill>
                <a:latin typeface="Berlin Sans FB" pitchFamily="34" charset="0"/>
              </a:rPr>
              <a:t> </a:t>
            </a:r>
            <a:r>
              <a:rPr lang="it-IT" altLang="it-IT" sz="2400" b="1" dirty="0" smtClean="0">
                <a:solidFill>
                  <a:srgbClr val="FF00FF"/>
                </a:solidFill>
                <a:latin typeface="Berlin Sans FB" pitchFamily="34" charset="0"/>
              </a:rPr>
              <a:t>                                         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400" b="1" dirty="0" smtClean="0">
                <a:solidFill>
                  <a:srgbClr val="FF00FF"/>
                </a:solidFill>
                <a:latin typeface="Berlin Sans FB" pitchFamily="34" charset="0"/>
              </a:rPr>
              <a:t>                                          scuola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400" b="1" dirty="0" smtClean="0">
                <a:solidFill>
                  <a:srgbClr val="FF00FF"/>
                </a:solidFill>
                <a:latin typeface="Berlin Sans FB" pitchFamily="34" charset="0"/>
              </a:rPr>
              <a:t>   Finalità                        - favorire l’adattamento a  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400" b="1" dirty="0">
                <a:solidFill>
                  <a:srgbClr val="FF00FF"/>
                </a:solidFill>
                <a:latin typeface="Berlin Sans FB" pitchFamily="34" charset="0"/>
              </a:rPr>
              <a:t> </a:t>
            </a:r>
            <a:r>
              <a:rPr lang="it-IT" altLang="it-IT" sz="2400" b="1" dirty="0" smtClean="0">
                <a:solidFill>
                  <a:srgbClr val="FF00FF"/>
                </a:solidFill>
                <a:latin typeface="Berlin Sans FB" pitchFamily="34" charset="0"/>
              </a:rPr>
              <a:t>                                         scuola e l’integrazione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400" b="1" dirty="0" smtClean="0">
                <a:solidFill>
                  <a:srgbClr val="FF00FF"/>
                </a:solidFill>
                <a:latin typeface="Berlin Sans FB" pitchFamily="34" charset="0"/>
              </a:rPr>
              <a:t>                                          nel nuovo ambiente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400" b="1" dirty="0" smtClean="0">
                <a:solidFill>
                  <a:srgbClr val="FF00FF"/>
                </a:solidFill>
                <a:latin typeface="Berlin Sans FB" pitchFamily="34" charset="0"/>
              </a:rPr>
              <a:t>                                       - favorire un sereno distacco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400" b="1" dirty="0" smtClean="0">
                <a:solidFill>
                  <a:srgbClr val="FF00FF"/>
                </a:solidFill>
                <a:latin typeface="Berlin Sans FB" pitchFamily="34" charset="0"/>
              </a:rPr>
              <a:t>                                          dalla famiglia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altLang="it-IT" sz="2400" b="1" dirty="0" smtClean="0">
              <a:solidFill>
                <a:srgbClr val="0039E5"/>
              </a:solidFill>
              <a:latin typeface="Tempus Sans ITC" pitchFamily="82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400" b="1" dirty="0" smtClean="0">
                <a:solidFill>
                  <a:srgbClr val="0039E5"/>
                </a:solidFill>
                <a:latin typeface="Tempus Sans ITC" pitchFamily="82" charset="0"/>
              </a:rPr>
              <a:t>                                         </a:t>
            </a:r>
          </a:p>
        </p:txBody>
      </p:sp>
      <p:sp>
        <p:nvSpPr>
          <p:cNvPr id="123907" name="CasellaDiTesto 3"/>
          <p:cNvSpPr txBox="1">
            <a:spLocks noChangeArrowheads="1"/>
          </p:cNvSpPr>
          <p:nvPr/>
        </p:nvSpPr>
        <p:spPr bwMode="auto">
          <a:xfrm>
            <a:off x="850900" y="328613"/>
            <a:ext cx="74295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4400" dirty="0">
                <a:solidFill>
                  <a:srgbClr val="9900CC"/>
                </a:solidFill>
                <a:latin typeface="Berlin Sans FB" pitchFamily="34" charset="0"/>
              </a:rPr>
              <a:t>Progetto Accoglienza </a:t>
            </a:r>
            <a:endParaRPr lang="it-IT" altLang="it-IT" sz="4400" dirty="0" smtClean="0">
              <a:solidFill>
                <a:srgbClr val="9900CC"/>
              </a:solidFill>
              <a:latin typeface="Berlin Sans FB" pitchFamily="34" charset="0"/>
            </a:endParaRPr>
          </a:p>
          <a:p>
            <a:pPr algn="ctr"/>
            <a:r>
              <a:rPr lang="it-IT" altLang="it-IT" sz="4400" dirty="0" smtClean="0">
                <a:solidFill>
                  <a:srgbClr val="9900CC"/>
                </a:solidFill>
                <a:latin typeface="Berlin Sans FB" pitchFamily="34" charset="0"/>
              </a:rPr>
              <a:t>nuovi </a:t>
            </a:r>
            <a:r>
              <a:rPr lang="it-IT" altLang="it-IT" sz="4400" dirty="0">
                <a:solidFill>
                  <a:srgbClr val="9900CC"/>
                </a:solidFill>
                <a:latin typeface="Berlin Sans FB" pitchFamily="34" charset="0"/>
              </a:rPr>
              <a:t>iscritti</a:t>
            </a:r>
          </a:p>
        </p:txBody>
      </p:sp>
    </p:spTree>
    <p:custDataLst>
      <p:tags r:id="rId1"/>
    </p:custDataLst>
  </p:cSld>
  <p:clrMapOvr>
    <a:masterClrMapping/>
  </p:clrMapOvr>
  <p:transition advClick="0" advTm="267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971550" y="188913"/>
            <a:ext cx="72723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6600" b="1" dirty="0">
                <a:solidFill>
                  <a:schemeClr val="bg2"/>
                </a:solidFill>
                <a:latin typeface="Curlz MT" pitchFamily="82" charset="0"/>
              </a:rPr>
              <a:t>  </a:t>
            </a:r>
            <a:r>
              <a:rPr lang="it-IT" altLang="it-IT" sz="5400" b="1" dirty="0" err="1">
                <a:solidFill>
                  <a:srgbClr val="9900CC"/>
                </a:solidFill>
                <a:latin typeface="Berlin Sans FB" pitchFamily="34" charset="0"/>
              </a:rPr>
              <a:t>VI</a:t>
            </a:r>
            <a:r>
              <a:rPr lang="it-IT" altLang="it-IT" sz="5400" b="1" dirty="0">
                <a:solidFill>
                  <a:srgbClr val="9900CC"/>
                </a:solidFill>
                <a:latin typeface="Berlin Sans FB" pitchFamily="34" charset="0"/>
              </a:rPr>
              <a:t> ASPETTIAMO!</a:t>
            </a:r>
            <a:endParaRPr lang="it-IT" sz="5400" dirty="0">
              <a:solidFill>
                <a:srgbClr val="9900CC"/>
              </a:solidFill>
              <a:latin typeface="Berlin Sans FB" pitchFamily="34" charset="0"/>
            </a:endParaRPr>
          </a:p>
        </p:txBody>
      </p:sp>
      <p:pic>
        <p:nvPicPr>
          <p:cNvPr id="3" name="Picture 2" descr="C:\Users\Asilo\Desktop\FOTO FIORINO\IMG_9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0168">
            <a:off x="402852" y="2362455"/>
            <a:ext cx="4143404" cy="3071834"/>
          </a:xfrm>
          <a:prstGeom prst="rect">
            <a:avLst/>
          </a:prstGeom>
          <a:noFill/>
        </p:spPr>
      </p:pic>
      <p:pic>
        <p:nvPicPr>
          <p:cNvPr id="11" name="Immagine 10" descr="IMG_9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69168">
            <a:off x="4651081" y="2257326"/>
            <a:ext cx="4143402" cy="321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51425" y="3860801"/>
            <a:ext cx="2881313" cy="221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42988" y="3717131"/>
            <a:ext cx="2592387" cy="235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Immagin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51563" y="969764"/>
            <a:ext cx="2678112" cy="20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Segnaposto contenuto 3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79388" y="188913"/>
            <a:ext cx="4025900" cy="301942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949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6000" b="1" dirty="0" smtClean="0">
                <a:solidFill>
                  <a:srgbClr val="FF00FF"/>
                </a:solidFill>
                <a:latin typeface="Berlin Sans FB" pitchFamily="34" charset="0"/>
              </a:rPr>
              <a:t>È </a:t>
            </a:r>
            <a:r>
              <a:rPr lang="it-IT" altLang="it-IT" sz="6000" b="1" dirty="0">
                <a:solidFill>
                  <a:srgbClr val="FF00FF"/>
                </a:solidFill>
                <a:latin typeface="Berlin Sans FB" pitchFamily="34" charset="0"/>
              </a:rPr>
              <a:t>UNA SCUOLA IN </a:t>
            </a:r>
            <a:r>
              <a:rPr lang="it-IT" altLang="it-IT" sz="6000" b="1" dirty="0" smtClean="0">
                <a:solidFill>
                  <a:srgbClr val="FF00FF"/>
                </a:solidFill>
                <a:latin typeface="Berlin Sans FB" pitchFamily="34" charset="0"/>
              </a:rPr>
              <a:t>CUI</a:t>
            </a:r>
            <a:endParaRPr lang="it-IT" dirty="0">
              <a:solidFill>
                <a:srgbClr val="FF00FF"/>
              </a:solidFill>
              <a:latin typeface="Berlin Sans FB" pitchFamily="34" charset="0"/>
            </a:endParaRPr>
          </a:p>
        </p:txBody>
      </p:sp>
      <p:sp>
        <p:nvSpPr>
          <p:cNvPr id="110599" name="CasellaDiTesto 7"/>
          <p:cNvSpPr txBox="1">
            <a:spLocks noChangeArrowheads="1"/>
          </p:cNvSpPr>
          <p:nvPr/>
        </p:nvSpPr>
        <p:spPr bwMode="auto">
          <a:xfrm>
            <a:off x="3995738" y="2822575"/>
            <a:ext cx="55102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5400" dirty="0">
                <a:solidFill>
                  <a:srgbClr val="FF00FF"/>
                </a:solidFill>
                <a:latin typeface="Berlin Sans FB" pitchFamily="34" charset="0"/>
              </a:rPr>
              <a:t>ciascun bambino</a:t>
            </a:r>
            <a:endParaRPr lang="it-IT" sz="5400" dirty="0">
              <a:solidFill>
                <a:srgbClr val="FF00FF"/>
              </a:solidFill>
              <a:latin typeface="Berlin Sans FB" pitchFamily="34" charset="0"/>
            </a:endParaRPr>
          </a:p>
        </p:txBody>
      </p:sp>
      <p:sp>
        <p:nvSpPr>
          <p:cNvPr id="110600" name="CasellaDiTesto 9"/>
          <p:cNvSpPr txBox="1">
            <a:spLocks noChangeArrowheads="1"/>
          </p:cNvSpPr>
          <p:nvPr/>
        </p:nvSpPr>
        <p:spPr bwMode="auto">
          <a:xfrm>
            <a:off x="0" y="597217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3600" dirty="0">
                <a:solidFill>
                  <a:srgbClr val="FF00FF"/>
                </a:solidFill>
                <a:latin typeface="Berlin Sans FB" pitchFamily="34" charset="0"/>
              </a:rPr>
              <a:t>è protagonista del proprio apprendimento</a:t>
            </a:r>
            <a:endParaRPr lang="it-IT" sz="3600" dirty="0">
              <a:solidFill>
                <a:srgbClr val="FF00FF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G-20160115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9144000" cy="342902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smtClean="0">
                <a:solidFill>
                  <a:srgbClr val="FF00FF"/>
                </a:solidFill>
                <a:latin typeface="Berlin Sans FB" pitchFamily="34" charset="0"/>
              </a:rPr>
              <a:t>Scuola dell’infanzia “Mariano Mariani” </a:t>
            </a:r>
            <a:br>
              <a:rPr lang="it-IT" sz="2800" b="1" dirty="0" smtClean="0">
                <a:solidFill>
                  <a:srgbClr val="FF00FF"/>
                </a:solidFill>
                <a:latin typeface="Berlin Sans FB" pitchFamily="34" charset="0"/>
              </a:rPr>
            </a:br>
            <a:r>
              <a:rPr lang="it-IT" sz="2800" b="1" dirty="0" smtClean="0">
                <a:solidFill>
                  <a:srgbClr val="FF00FF"/>
                </a:solidFill>
                <a:latin typeface="Berlin Sans FB" pitchFamily="34" charset="0"/>
              </a:rPr>
              <a:t>Fiorino -  </a:t>
            </a:r>
            <a:r>
              <a:rPr lang="it-IT" sz="2800" b="1" dirty="0" err="1" smtClean="0">
                <a:solidFill>
                  <a:srgbClr val="FF00FF"/>
                </a:solidFill>
                <a:latin typeface="Berlin Sans FB" pitchFamily="34" charset="0"/>
              </a:rPr>
              <a:t>Montescudaio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1196752"/>
            <a:ext cx="7786742" cy="2088232"/>
          </a:xfrm>
        </p:spPr>
        <p:txBody>
          <a:bodyPr/>
          <a:lstStyle/>
          <a:p>
            <a:pPr algn="ctr"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Via Contessa </a:t>
            </a:r>
            <a:r>
              <a:rPr lang="it-IT" sz="2000" dirty="0" err="1" smtClean="0">
                <a:solidFill>
                  <a:srgbClr val="002060"/>
                </a:solidFill>
              </a:rPr>
              <a:t>Carli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Tel.0586/630871</a:t>
            </a:r>
          </a:p>
          <a:p>
            <a:pPr algn="ctr">
              <a:buNone/>
            </a:pPr>
            <a:r>
              <a:rPr lang="it-IT" sz="2000" dirty="0" err="1" smtClean="0">
                <a:solidFill>
                  <a:srgbClr val="002060"/>
                </a:solidFill>
              </a:rPr>
              <a:t>Email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hlinkClick r:id="rId4"/>
              </a:rPr>
              <a:t>infanzia.fiorino@gmail.com</a:t>
            </a:r>
            <a:endParaRPr lang="it-IT" sz="2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it-IT" sz="2600" dirty="0" smtClean="0">
              <a:solidFill>
                <a:srgbClr val="002060"/>
              </a:solidFill>
            </a:endParaRPr>
          </a:p>
          <a:p>
            <a:endParaRPr lang="it-IT" sz="2600" dirty="0" smtClean="0">
              <a:solidFill>
                <a:srgbClr val="002060"/>
              </a:solidFill>
            </a:endParaRPr>
          </a:p>
          <a:p>
            <a:endParaRPr lang="it-IT" sz="2600" dirty="0" smtClean="0">
              <a:solidFill>
                <a:srgbClr val="002060"/>
              </a:solidFill>
            </a:endParaRPr>
          </a:p>
          <a:p>
            <a:endParaRPr lang="it-IT" sz="2600" dirty="0" smtClean="0">
              <a:solidFill>
                <a:srgbClr val="002060"/>
              </a:solidFill>
            </a:endParaRPr>
          </a:p>
          <a:p>
            <a:r>
              <a:rPr lang="it-IT" sz="1800" dirty="0" smtClean="0">
                <a:solidFill>
                  <a:srgbClr val="9900CC"/>
                </a:solidFill>
              </a:rPr>
              <a:t>Coordinatore di plesso: </a:t>
            </a:r>
            <a:r>
              <a:rPr lang="it-IT" sz="1800" dirty="0" err="1" smtClean="0">
                <a:solidFill>
                  <a:srgbClr val="9900CC"/>
                </a:solidFill>
              </a:rPr>
              <a:t>Becherini</a:t>
            </a:r>
            <a:r>
              <a:rPr lang="it-IT" sz="1800" dirty="0" smtClean="0">
                <a:solidFill>
                  <a:srgbClr val="9900CC"/>
                </a:solidFill>
              </a:rPr>
              <a:t> Elisa </a:t>
            </a:r>
          </a:p>
          <a:p>
            <a:r>
              <a:rPr lang="it-IT" sz="1800" dirty="0" smtClean="0">
                <a:solidFill>
                  <a:srgbClr val="9900CC"/>
                </a:solidFill>
              </a:rPr>
              <a:t>Coordinatore didattico: Conforti Donatella</a:t>
            </a:r>
          </a:p>
          <a:p>
            <a:r>
              <a:rPr lang="it-IT" sz="1800" dirty="0" smtClean="0">
                <a:solidFill>
                  <a:srgbClr val="9900CC"/>
                </a:solidFill>
              </a:rPr>
              <a:t>Docenti: </a:t>
            </a:r>
            <a:r>
              <a:rPr lang="it-IT" sz="1800" dirty="0" err="1" smtClean="0">
                <a:solidFill>
                  <a:srgbClr val="9900CC"/>
                </a:solidFill>
              </a:rPr>
              <a:t>Becherini</a:t>
            </a:r>
            <a:r>
              <a:rPr lang="it-IT" sz="1800" dirty="0" smtClean="0">
                <a:solidFill>
                  <a:srgbClr val="9900CC"/>
                </a:solidFill>
              </a:rPr>
              <a:t> Elisa, Bellucci Vanna, Calva Alessia, Conforti Donatella, </a:t>
            </a:r>
            <a:r>
              <a:rPr lang="it-IT" sz="1800" dirty="0" err="1" smtClean="0">
                <a:solidFill>
                  <a:srgbClr val="9900CC"/>
                </a:solidFill>
              </a:rPr>
              <a:t>Rispo</a:t>
            </a:r>
            <a:r>
              <a:rPr lang="it-IT" sz="1800" dirty="0" smtClean="0">
                <a:solidFill>
                  <a:srgbClr val="9900CC"/>
                </a:solidFill>
              </a:rPr>
              <a:t> Rosaria, Marrone </a:t>
            </a:r>
            <a:r>
              <a:rPr lang="it-IT" sz="1800" dirty="0" smtClean="0">
                <a:solidFill>
                  <a:srgbClr val="9900CC"/>
                </a:solidFill>
              </a:rPr>
              <a:t>Maurizio</a:t>
            </a:r>
          </a:p>
          <a:p>
            <a:r>
              <a:rPr lang="it-IT" sz="1800" dirty="0" smtClean="0">
                <a:solidFill>
                  <a:srgbClr val="9900CC"/>
                </a:solidFill>
              </a:rPr>
              <a:t>Educatrice: </a:t>
            </a:r>
            <a:r>
              <a:rPr lang="it-IT" sz="1800" dirty="0" err="1" smtClean="0">
                <a:solidFill>
                  <a:srgbClr val="9900CC"/>
                </a:solidFill>
              </a:rPr>
              <a:t>Palmigiano</a:t>
            </a:r>
            <a:r>
              <a:rPr lang="it-IT" sz="1800" smtClean="0">
                <a:solidFill>
                  <a:srgbClr val="9900CC"/>
                </a:solidFill>
              </a:rPr>
              <a:t>  Annalisa</a:t>
            </a:r>
            <a:endParaRPr lang="it-IT" sz="1800" dirty="0" smtClean="0">
              <a:solidFill>
                <a:srgbClr val="9900CC"/>
              </a:solidFill>
            </a:endParaRPr>
          </a:p>
          <a:p>
            <a:r>
              <a:rPr lang="it-IT" sz="1800" dirty="0" smtClean="0">
                <a:solidFill>
                  <a:srgbClr val="9900CC"/>
                </a:solidFill>
              </a:rPr>
              <a:t>Collaboratori scolastici: </a:t>
            </a:r>
            <a:r>
              <a:rPr lang="it-IT" sz="1800" dirty="0" err="1" smtClean="0">
                <a:solidFill>
                  <a:srgbClr val="9900CC"/>
                </a:solidFill>
              </a:rPr>
              <a:t>Baldasserini</a:t>
            </a:r>
            <a:r>
              <a:rPr lang="it-IT" sz="1800" dirty="0" smtClean="0">
                <a:solidFill>
                  <a:srgbClr val="9900CC"/>
                </a:solidFill>
              </a:rPr>
              <a:t> Tania, </a:t>
            </a:r>
            <a:r>
              <a:rPr lang="it-IT" sz="1800" dirty="0" err="1" smtClean="0">
                <a:solidFill>
                  <a:srgbClr val="9900CC"/>
                </a:solidFill>
              </a:rPr>
              <a:t>Licchetta</a:t>
            </a:r>
            <a:r>
              <a:rPr lang="it-IT" sz="1800" dirty="0" smtClean="0">
                <a:solidFill>
                  <a:srgbClr val="9900CC"/>
                </a:solidFill>
              </a:rPr>
              <a:t> Marco</a:t>
            </a:r>
          </a:p>
          <a:p>
            <a:r>
              <a:rPr lang="it-IT" sz="1800" dirty="0" smtClean="0">
                <a:solidFill>
                  <a:srgbClr val="9900CC"/>
                </a:solidFill>
              </a:rPr>
              <a:t>Genitori rappresentanti: </a:t>
            </a:r>
            <a:r>
              <a:rPr lang="it-IT" sz="1800" dirty="0" err="1" smtClean="0">
                <a:solidFill>
                  <a:srgbClr val="9900CC"/>
                </a:solidFill>
              </a:rPr>
              <a:t>Bacci</a:t>
            </a:r>
            <a:r>
              <a:rPr lang="it-IT" sz="1800" dirty="0" smtClean="0">
                <a:solidFill>
                  <a:srgbClr val="9900CC"/>
                </a:solidFill>
              </a:rPr>
              <a:t> Martina(sez. A),</a:t>
            </a:r>
            <a:r>
              <a:rPr lang="it-IT" sz="1800" baseline="0" dirty="0" smtClean="0">
                <a:solidFill>
                  <a:srgbClr val="9900CC"/>
                </a:solidFill>
              </a:rPr>
              <a:t> Cardinale Gioia (</a:t>
            </a:r>
            <a:r>
              <a:rPr lang="it-IT" sz="1800" baseline="0" dirty="0" err="1" smtClean="0">
                <a:solidFill>
                  <a:srgbClr val="9900CC"/>
                </a:solidFill>
              </a:rPr>
              <a:t>sez.B</a:t>
            </a:r>
            <a:r>
              <a:rPr lang="it-IT" sz="1800" baseline="0" dirty="0" smtClean="0">
                <a:solidFill>
                  <a:srgbClr val="9900CC"/>
                </a:solidFill>
              </a:rPr>
              <a:t>)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G_03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3" y="571480"/>
            <a:ext cx="2571769" cy="2428892"/>
          </a:xfrm>
          <a:prstGeom prst="rect">
            <a:avLst/>
          </a:prstGeom>
        </p:spPr>
      </p:pic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57188" y="2500313"/>
            <a:ext cx="3571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>
                <a:solidFill>
                  <a:srgbClr val="0070C0"/>
                </a:solidFill>
                <a:latin typeface="Comic Sans MS" pitchFamily="66" charset="0"/>
              </a:rPr>
              <a:t>   </a:t>
            </a:r>
            <a:endParaRPr lang="it-IT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5720" y="571481"/>
            <a:ext cx="8358246" cy="615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3200" dirty="0" smtClean="0">
                <a:solidFill>
                  <a:srgbClr val="FF00FF"/>
                </a:solidFill>
                <a:latin typeface="Berlin Sans FB" pitchFamily="34" charset="0"/>
              </a:rPr>
              <a:t>La scuola è aperta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3200" dirty="0" smtClean="0">
                <a:solidFill>
                  <a:srgbClr val="FF00FF"/>
                </a:solidFill>
                <a:latin typeface="Berlin Sans FB" pitchFamily="34" charset="0"/>
              </a:rPr>
              <a:t>dal Lunedì al Venerdì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3200" dirty="0" smtClean="0">
                <a:solidFill>
                  <a:srgbClr val="FF00FF"/>
                </a:solidFill>
                <a:latin typeface="Berlin Sans FB" pitchFamily="34" charset="0"/>
              </a:rPr>
              <a:t>dalle ore 8.00 alle ore 16.00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b="1" dirty="0" smtClean="0">
              <a:solidFill>
                <a:srgbClr val="9900CC"/>
              </a:solidFill>
              <a:latin typeface="Berlin Sans FB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b="1" dirty="0" smtClean="0">
              <a:solidFill>
                <a:srgbClr val="9900CC"/>
              </a:solidFill>
              <a:latin typeface="Berlin Sans FB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b="1" dirty="0" smtClean="0">
              <a:solidFill>
                <a:srgbClr val="9900CC"/>
              </a:solidFill>
              <a:latin typeface="Berlin Sans FB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b="1" dirty="0" smtClean="0">
              <a:solidFill>
                <a:srgbClr val="9900CC"/>
              </a:solidFill>
              <a:latin typeface="Berlin Sans FB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b="1" dirty="0" smtClean="0">
              <a:solidFill>
                <a:srgbClr val="9900CC"/>
              </a:solidFill>
              <a:latin typeface="Berlin Sans FB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b="1" dirty="0" smtClean="0">
                <a:solidFill>
                  <a:srgbClr val="9900CC"/>
                </a:solidFill>
                <a:latin typeface="Berlin Sans FB" pitchFamily="34" charset="0"/>
              </a:rPr>
              <a:t>La giornata scolastica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b="1" dirty="0" smtClean="0">
              <a:solidFill>
                <a:srgbClr val="9900CC"/>
              </a:solidFill>
              <a:latin typeface="Berlin Sans FB" pitchFamily="34" charset="0"/>
            </a:endParaRPr>
          </a:p>
          <a:p>
            <a:r>
              <a:rPr lang="it-IT" dirty="0" smtClean="0">
                <a:solidFill>
                  <a:srgbClr val="9900CC"/>
                </a:solidFill>
                <a:latin typeface="Berlin Sans FB" pitchFamily="34" charset="0"/>
              </a:rPr>
              <a:t>08.00 - 09.15                 accoglienza dei bambini </a:t>
            </a:r>
          </a:p>
          <a:p>
            <a:r>
              <a:rPr lang="it-IT" dirty="0" smtClean="0">
                <a:solidFill>
                  <a:srgbClr val="9900CC"/>
                </a:solidFill>
                <a:latin typeface="Berlin Sans FB" pitchFamily="34" charset="0"/>
              </a:rPr>
              <a:t>09.15 - 10.00	       riti d’ingresso</a:t>
            </a:r>
          </a:p>
          <a:p>
            <a:r>
              <a:rPr lang="it-IT" dirty="0" smtClean="0">
                <a:solidFill>
                  <a:srgbClr val="9900CC"/>
                </a:solidFill>
                <a:latin typeface="Berlin Sans FB" pitchFamily="34" charset="0"/>
              </a:rPr>
              <a:t>10.00 - 10.30	       igiene personale e colazione </a:t>
            </a:r>
          </a:p>
          <a:p>
            <a:r>
              <a:rPr lang="it-IT" dirty="0" smtClean="0">
                <a:solidFill>
                  <a:srgbClr val="9900CC"/>
                </a:solidFill>
                <a:latin typeface="Berlin Sans FB" pitchFamily="34" charset="0"/>
              </a:rPr>
              <a:t>10.30 - 12.00	       incontro per la condivisione di attività programmate</a:t>
            </a:r>
          </a:p>
          <a:p>
            <a:pPr lvl="0"/>
            <a:r>
              <a:rPr lang="it-IT" dirty="0" smtClean="0">
                <a:solidFill>
                  <a:srgbClr val="9900CC"/>
                </a:solidFill>
                <a:latin typeface="Berlin Sans FB" pitchFamily="34" charset="0"/>
              </a:rPr>
              <a:t>12.00                     	       uscita antimeridiana;</a:t>
            </a:r>
          </a:p>
          <a:p>
            <a:pPr lvl="0"/>
            <a:r>
              <a:rPr lang="it-IT" dirty="0" smtClean="0">
                <a:solidFill>
                  <a:srgbClr val="9900CC"/>
                </a:solidFill>
                <a:latin typeface="Berlin Sans FB" pitchFamily="34" charset="0"/>
              </a:rPr>
              <a:t>12.00 - 12.30                   preparazione al pranzo</a:t>
            </a:r>
          </a:p>
          <a:p>
            <a:pPr lvl="0"/>
            <a:r>
              <a:rPr lang="it-IT" dirty="0" smtClean="0">
                <a:solidFill>
                  <a:srgbClr val="9900CC"/>
                </a:solidFill>
                <a:latin typeface="Berlin Sans FB" pitchFamily="34" charset="0"/>
              </a:rPr>
              <a:t>12.30 - 13.30                    pranzo</a:t>
            </a:r>
          </a:p>
          <a:p>
            <a:r>
              <a:rPr lang="it-IT" dirty="0" smtClean="0">
                <a:solidFill>
                  <a:srgbClr val="9900CC"/>
                </a:solidFill>
                <a:latin typeface="Berlin Sans FB" pitchFamily="34" charset="0"/>
              </a:rPr>
              <a:t>14.00                               prima uscita pomeridiana	</a:t>
            </a:r>
          </a:p>
          <a:p>
            <a:r>
              <a:rPr lang="it-IT" smtClean="0">
                <a:solidFill>
                  <a:srgbClr val="9900CC"/>
                </a:solidFill>
                <a:latin typeface="Berlin Sans FB" pitchFamily="34" charset="0"/>
              </a:rPr>
              <a:t>14.00 </a:t>
            </a:r>
            <a:r>
              <a:rPr lang="it-IT" dirty="0" smtClean="0">
                <a:solidFill>
                  <a:srgbClr val="9900CC"/>
                </a:solidFill>
                <a:latin typeface="Berlin Sans FB" pitchFamily="34" charset="0"/>
              </a:rPr>
              <a:t>- 15.30	        gioco libero e/o guidato e attività di sezione</a:t>
            </a:r>
          </a:p>
          <a:p>
            <a:r>
              <a:rPr lang="it-IT" dirty="0" smtClean="0">
                <a:solidFill>
                  <a:srgbClr val="9900CC"/>
                </a:solidFill>
                <a:latin typeface="Berlin Sans FB" pitchFamily="34" charset="0"/>
              </a:rPr>
              <a:t>15.30 - 16.00	        seconda uscita pomeridiana</a:t>
            </a:r>
            <a:endParaRPr lang="it-IT" altLang="it-IT" sz="16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23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progetto continuità con il nido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0"/>
            <a:ext cx="5286412" cy="6858000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ctrTitle" sz="quarter"/>
          </p:nvPr>
        </p:nvSpPr>
        <p:spPr>
          <a:xfrm>
            <a:off x="1220764" y="142852"/>
            <a:ext cx="7923236" cy="857232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rgbClr val="9900CC"/>
                </a:solidFill>
                <a:latin typeface="Berlin Sans FB" pitchFamily="34" charset="0"/>
              </a:rPr>
              <a:t>I nostri progetti</a:t>
            </a:r>
            <a:endParaRPr lang="it-IT" dirty="0">
              <a:solidFill>
                <a:srgbClr val="9900CC"/>
              </a:solidFill>
              <a:latin typeface="Berlin Sans FB" pitchFamily="34" charset="0"/>
            </a:endParaRPr>
          </a:p>
        </p:txBody>
      </p:sp>
      <p:sp>
        <p:nvSpPr>
          <p:cNvPr id="8" name="Sottotitolo 7"/>
          <p:cNvSpPr>
            <a:spLocks noGrp="1"/>
          </p:cNvSpPr>
          <p:nvPr>
            <p:ph type="subTitle" sz="quarter" idx="1"/>
          </p:nvPr>
        </p:nvSpPr>
        <p:spPr>
          <a:xfrm>
            <a:off x="0" y="1214422"/>
            <a:ext cx="6143636" cy="514353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it-IT" dirty="0" smtClean="0">
                <a:solidFill>
                  <a:srgbClr val="FF00FF"/>
                </a:solidFill>
                <a:latin typeface="Berlin Sans FB" pitchFamily="34" charset="0"/>
              </a:rPr>
              <a:t>Progetto accoglienza</a:t>
            </a:r>
          </a:p>
          <a:p>
            <a:pPr algn="l">
              <a:buFont typeface="Arial" pitchFamily="34" charset="0"/>
              <a:buChar char="•"/>
            </a:pPr>
            <a:r>
              <a:rPr lang="it-IT" dirty="0" smtClean="0">
                <a:solidFill>
                  <a:srgbClr val="FF00FF"/>
                </a:solidFill>
                <a:latin typeface="Berlin Sans FB" pitchFamily="34" charset="0"/>
              </a:rPr>
              <a:t>Progettazione annuale</a:t>
            </a:r>
          </a:p>
          <a:p>
            <a:pPr algn="l">
              <a:buFont typeface="Arial" pitchFamily="34" charset="0"/>
              <a:buChar char="•"/>
            </a:pPr>
            <a:r>
              <a:rPr lang="it-IT" dirty="0" smtClean="0">
                <a:solidFill>
                  <a:srgbClr val="FF00FF"/>
                </a:solidFill>
                <a:latin typeface="Berlin Sans FB" pitchFamily="34" charset="0"/>
              </a:rPr>
              <a:t>Progetto di lingua Inglese</a:t>
            </a:r>
          </a:p>
          <a:p>
            <a:pPr algn="l">
              <a:buFont typeface="Arial" pitchFamily="34" charset="0"/>
              <a:buChar char="•"/>
            </a:pPr>
            <a:r>
              <a:rPr lang="it-IT" dirty="0" smtClean="0">
                <a:solidFill>
                  <a:srgbClr val="FF00FF"/>
                </a:solidFill>
                <a:latin typeface="Berlin Sans FB" pitchFamily="34" charset="0"/>
              </a:rPr>
              <a:t>Progetto continuità con il nido</a:t>
            </a:r>
          </a:p>
          <a:p>
            <a:pPr algn="l"/>
            <a:r>
              <a:rPr lang="it-IT" dirty="0" smtClean="0">
                <a:solidFill>
                  <a:srgbClr val="FF00FF"/>
                </a:solidFill>
                <a:latin typeface="Berlin Sans FB" pitchFamily="34" charset="0"/>
              </a:rPr>
              <a:t> e con la Scuola Primaria</a:t>
            </a:r>
          </a:p>
          <a:p>
            <a:pPr algn="l">
              <a:buFont typeface="Arial" pitchFamily="34" charset="0"/>
              <a:buChar char="•"/>
            </a:pPr>
            <a:r>
              <a:rPr lang="it-IT" dirty="0" smtClean="0">
                <a:solidFill>
                  <a:srgbClr val="FF00FF"/>
                </a:solidFill>
                <a:latin typeface="Berlin Sans FB" pitchFamily="34" charset="0"/>
              </a:rPr>
              <a:t>Progetto Ventaglio</a:t>
            </a:r>
          </a:p>
          <a:p>
            <a:pPr algn="l">
              <a:buFont typeface="Arial" pitchFamily="34" charset="0"/>
              <a:buChar char="•"/>
            </a:pPr>
            <a:r>
              <a:rPr lang="it-IT" dirty="0" smtClean="0">
                <a:solidFill>
                  <a:srgbClr val="FF00FF"/>
                </a:solidFill>
                <a:latin typeface="Berlin Sans FB" pitchFamily="34" charset="0"/>
              </a:rPr>
              <a:t>Progetto musica</a:t>
            </a:r>
          </a:p>
        </p:txBody>
      </p:sp>
    </p:spTree>
    <p:custDataLst>
      <p:tags r:id="rId1"/>
    </p:custDataLst>
  </p:cSld>
  <p:clrMapOvr>
    <a:masterClrMapping/>
  </p:clrMapOvr>
  <p:transition advClick="0" advTm="158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CasellaDiTesto 2"/>
          <p:cNvSpPr txBox="1">
            <a:spLocks noChangeArrowheads="1"/>
          </p:cNvSpPr>
          <p:nvPr/>
        </p:nvSpPr>
        <p:spPr bwMode="auto">
          <a:xfrm>
            <a:off x="179388" y="115888"/>
            <a:ext cx="8785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5400" dirty="0" smtClean="0">
                <a:solidFill>
                  <a:srgbClr val="FF00FF"/>
                </a:solidFill>
                <a:latin typeface="Berlin Sans FB" pitchFamily="34" charset="0"/>
              </a:rPr>
              <a:t>I nostri spazi </a:t>
            </a:r>
            <a:r>
              <a:rPr lang="it-IT" sz="5400" dirty="0" err="1" smtClean="0">
                <a:solidFill>
                  <a:srgbClr val="FF00FF"/>
                </a:solidFill>
                <a:latin typeface="Berlin Sans FB" pitchFamily="34" charset="0"/>
              </a:rPr>
              <a:t>interni…</a:t>
            </a:r>
            <a:r>
              <a:rPr lang="it-IT" sz="5400" dirty="0" smtClean="0">
                <a:solidFill>
                  <a:srgbClr val="FF00FF"/>
                </a:solidFill>
                <a:latin typeface="Berlin Sans FB" pitchFamily="34" charset="0"/>
              </a:rPr>
              <a:t> </a:t>
            </a:r>
            <a:endParaRPr lang="it-IT" sz="5400" dirty="0">
              <a:solidFill>
                <a:srgbClr val="FF00FF"/>
              </a:solidFill>
              <a:latin typeface="Berlin Sans FB" pitchFamily="34" charset="0"/>
            </a:endParaRPr>
          </a:p>
        </p:txBody>
      </p:sp>
      <p:pic>
        <p:nvPicPr>
          <p:cNvPr id="7" name="Immagine 6" descr="IMG_0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71546"/>
            <a:ext cx="4572032" cy="542928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000628" y="1928802"/>
            <a:ext cx="41433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9900CC"/>
                </a:solidFill>
                <a:latin typeface="Berlin Sans FB" pitchFamily="34" charset="0"/>
              </a:rPr>
              <a:t> </a:t>
            </a:r>
            <a:r>
              <a:rPr lang="it-IT" sz="2400" dirty="0" smtClean="0">
                <a:solidFill>
                  <a:srgbClr val="9900CC"/>
                </a:solidFill>
                <a:latin typeface="Berlin Sans FB" pitchFamily="34" charset="0"/>
              </a:rPr>
              <a:t>due sezioni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solidFill>
                <a:srgbClr val="9900CC"/>
              </a:solidFill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9900CC"/>
                </a:solidFill>
                <a:latin typeface="Berlin Sans FB" pitchFamily="34" charset="0"/>
              </a:rPr>
              <a:t> un ingresso per l’accoglienza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solidFill>
                <a:srgbClr val="9900CC"/>
              </a:solidFill>
              <a:latin typeface="Berlin Sans FB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9900CC"/>
                </a:solidFill>
                <a:latin typeface="Berlin Sans FB" pitchFamily="34" charset="0"/>
              </a:rPr>
              <a:t> un ampio salone</a:t>
            </a:r>
          </a:p>
          <a:p>
            <a:pPr algn="just">
              <a:buFont typeface="Arial" pitchFamily="34" charset="0"/>
              <a:buChar char="•"/>
            </a:pPr>
            <a:endParaRPr lang="it-IT" sz="2400" dirty="0" smtClean="0">
              <a:solidFill>
                <a:srgbClr val="9900CC"/>
              </a:solidFill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9900CC"/>
                </a:solidFill>
                <a:latin typeface="Berlin Sans FB" pitchFamily="34" charset="0"/>
              </a:rPr>
              <a:t> una sala insegnanti </a:t>
            </a:r>
            <a:endParaRPr lang="it-IT" sz="2400" dirty="0">
              <a:solidFill>
                <a:srgbClr val="9900CC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28596" y="142852"/>
            <a:ext cx="3379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 err="1" smtClean="0">
                <a:solidFill>
                  <a:srgbClr val="FF00FF"/>
                </a:solidFill>
                <a:latin typeface="Berlin Sans FB" pitchFamily="34" charset="0"/>
              </a:rPr>
              <a:t>…ed</a:t>
            </a:r>
            <a:r>
              <a:rPr lang="it-IT" sz="5400" dirty="0" smtClean="0">
                <a:solidFill>
                  <a:srgbClr val="FF00FF"/>
                </a:solidFill>
                <a:latin typeface="Berlin Sans FB" pitchFamily="34" charset="0"/>
              </a:rPr>
              <a:t> esterni</a:t>
            </a:r>
            <a:endParaRPr lang="it-IT" sz="5400" dirty="0">
              <a:solidFill>
                <a:srgbClr val="FF00FF"/>
              </a:solidFill>
              <a:latin typeface="Berlin Sans FB" pitchFamily="34" charset="0"/>
            </a:endParaRPr>
          </a:p>
        </p:txBody>
      </p:sp>
      <p:pic>
        <p:nvPicPr>
          <p:cNvPr id="9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57554" y="1214422"/>
            <a:ext cx="557216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428596" y="1714488"/>
            <a:ext cx="25003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9900CC"/>
                </a:solidFill>
                <a:latin typeface="Berlin Sans FB" pitchFamily="34" charset="0"/>
              </a:rPr>
              <a:t>La nostra scuola è circondata da un ampio giardino con giochi</a:t>
            </a:r>
            <a:endParaRPr lang="it-IT" dirty="0">
              <a:solidFill>
                <a:srgbClr val="9900CC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785813" y="285750"/>
            <a:ext cx="7858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sz="2800" b="1" dirty="0">
                <a:solidFill>
                  <a:srgbClr val="FF00FF"/>
                </a:solidFill>
                <a:latin typeface="Berlin Sans FB" pitchFamily="34" charset="0"/>
              </a:rPr>
              <a:t>SCELTE  EDUCATIVE-DIDATTICHE</a:t>
            </a:r>
            <a:endParaRPr lang="it-IT" altLang="it-IT" sz="2800" dirty="0">
              <a:solidFill>
                <a:srgbClr val="FF00FF"/>
              </a:solidFill>
              <a:latin typeface="Berlin Sans FB" pitchFamily="34" charset="0"/>
            </a:endParaRP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428625" y="1025525"/>
            <a:ext cx="821531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2400" dirty="0">
                <a:solidFill>
                  <a:srgbClr val="9900CC"/>
                </a:solidFill>
                <a:latin typeface="Berlin Sans FB" pitchFamily="34" charset="0"/>
              </a:rPr>
              <a:t>La metodologia della nostra scuola nasce 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2400" dirty="0">
                <a:solidFill>
                  <a:srgbClr val="9900CC"/>
                </a:solidFill>
                <a:latin typeface="Berlin Sans FB" pitchFamily="34" charset="0"/>
              </a:rPr>
              <a:t>dall’attenzione alla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2800" dirty="0">
                <a:solidFill>
                  <a:srgbClr val="FFFFFF"/>
                </a:solidFill>
                <a:latin typeface="Lucida Handwriting" pitchFamily="66" charset="0"/>
              </a:rPr>
              <a:t> </a:t>
            </a:r>
            <a:r>
              <a:rPr lang="it-IT" altLang="it-IT" sz="2400" b="1" dirty="0">
                <a:solidFill>
                  <a:srgbClr val="9900CC"/>
                </a:solidFill>
                <a:latin typeface="Berlin Sans FB" pitchFamily="34" charset="0"/>
              </a:rPr>
              <a:t>RELAZIONE BAMBINO-ADULTO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285750" y="2857500"/>
            <a:ext cx="30003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b="1" dirty="0">
                <a:solidFill>
                  <a:srgbClr val="FF00FF"/>
                </a:solidFill>
                <a:latin typeface="Berlin Sans FB" pitchFamily="34" charset="0"/>
              </a:rPr>
              <a:t>3 ANNI</a:t>
            </a:r>
          </a:p>
          <a:p>
            <a:pPr algn="ctr" eaLnBrk="0" hangingPunct="0"/>
            <a:r>
              <a:rPr lang="it-IT" altLang="it-IT" dirty="0">
                <a:solidFill>
                  <a:srgbClr val="9900CC"/>
                </a:solidFill>
                <a:latin typeface="Berlin Sans FB" pitchFamily="34" charset="0"/>
              </a:rPr>
              <a:t>Durante il primo anno di frequenza i bambini vivono</a:t>
            </a:r>
          </a:p>
          <a:p>
            <a:pPr algn="ctr" eaLnBrk="0" hangingPunct="0"/>
            <a:r>
              <a:rPr lang="it-IT" altLang="it-IT" dirty="0">
                <a:solidFill>
                  <a:srgbClr val="9900CC"/>
                </a:solidFill>
                <a:latin typeface="Berlin Sans FB" pitchFamily="34" charset="0"/>
              </a:rPr>
              <a:t>l’esperienza dell’inserimento</a:t>
            </a:r>
          </a:p>
          <a:p>
            <a:pPr algn="ctr" eaLnBrk="0" hangingPunct="0"/>
            <a:r>
              <a:rPr lang="it-IT" altLang="it-IT" dirty="0">
                <a:solidFill>
                  <a:srgbClr val="9900CC"/>
                </a:solidFill>
                <a:latin typeface="Berlin Sans FB" pitchFamily="34" charset="0"/>
              </a:rPr>
              <a:t>e del distacco e</a:t>
            </a:r>
          </a:p>
          <a:p>
            <a:pPr algn="ctr" eaLnBrk="0" hangingPunct="0"/>
            <a:r>
              <a:rPr lang="it-IT" altLang="it-IT" dirty="0">
                <a:solidFill>
                  <a:srgbClr val="9900CC"/>
                </a:solidFill>
                <a:latin typeface="Berlin Sans FB" pitchFamily="34" charset="0"/>
              </a:rPr>
              <a:t>sperimentano con il proprio corpo</a:t>
            </a:r>
          </a:p>
          <a:p>
            <a:pPr algn="ctr" eaLnBrk="0" hangingPunct="0"/>
            <a:r>
              <a:rPr lang="it-IT" altLang="it-IT" dirty="0">
                <a:solidFill>
                  <a:srgbClr val="9900CC"/>
                </a:solidFill>
                <a:latin typeface="Berlin Sans FB" pitchFamily="34" charset="0"/>
              </a:rPr>
              <a:t>attraverso </a:t>
            </a:r>
          </a:p>
          <a:p>
            <a:pPr algn="ctr" eaLnBrk="0" hangingPunct="0"/>
            <a:r>
              <a:rPr lang="it-IT" altLang="it-IT" b="1" dirty="0">
                <a:solidFill>
                  <a:srgbClr val="9900CC"/>
                </a:solidFill>
                <a:latin typeface="Berlin Sans FB" pitchFamily="34" charset="0"/>
              </a:rPr>
              <a:t>“il fare  </a:t>
            </a:r>
            <a:r>
              <a:rPr lang="it-IT" altLang="it-IT" dirty="0">
                <a:solidFill>
                  <a:srgbClr val="9900CC"/>
                </a:solidFill>
                <a:latin typeface="Berlin Sans FB" pitchFamily="34" charset="0"/>
              </a:rPr>
              <a:t>e </a:t>
            </a:r>
            <a:r>
              <a:rPr lang="it-IT" altLang="it-IT" b="1" dirty="0">
                <a:solidFill>
                  <a:srgbClr val="9900CC"/>
                </a:solidFill>
                <a:latin typeface="Berlin Sans FB" pitchFamily="34" charset="0"/>
              </a:rPr>
              <a:t>l’agire</a:t>
            </a:r>
            <a:r>
              <a:rPr lang="it-IT" altLang="it-IT" b="1" dirty="0">
                <a:solidFill>
                  <a:srgbClr val="FFFFFF"/>
                </a:solidFill>
                <a:latin typeface="Berlin Sans FB" pitchFamily="34" charset="0"/>
              </a:rPr>
              <a:t>”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3357563" y="4005263"/>
            <a:ext cx="27146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b="1" dirty="0">
                <a:solidFill>
                  <a:srgbClr val="FF00FF"/>
                </a:solidFill>
                <a:latin typeface="Berlin Sans FB" pitchFamily="34" charset="0"/>
              </a:rPr>
              <a:t>4 ANNI</a:t>
            </a:r>
          </a:p>
          <a:p>
            <a:pPr algn="ctr" eaLnBrk="0" hangingPunct="0"/>
            <a:r>
              <a:rPr lang="it-IT" altLang="it-IT" dirty="0">
                <a:solidFill>
                  <a:srgbClr val="9900CC"/>
                </a:solidFill>
                <a:latin typeface="Berlin Sans FB" pitchFamily="34" charset="0"/>
              </a:rPr>
              <a:t>I  bambini considerano </a:t>
            </a:r>
          </a:p>
          <a:p>
            <a:pPr algn="ctr" eaLnBrk="0" hangingPunct="0"/>
            <a:r>
              <a:rPr lang="it-IT" altLang="it-IT" b="1" dirty="0">
                <a:solidFill>
                  <a:srgbClr val="9900CC"/>
                </a:solidFill>
                <a:latin typeface="Berlin Sans FB" pitchFamily="34" charset="0"/>
              </a:rPr>
              <a:t>“l’altro”</a:t>
            </a:r>
            <a:r>
              <a:rPr lang="it-IT" altLang="it-IT" dirty="0">
                <a:solidFill>
                  <a:srgbClr val="9900CC"/>
                </a:solidFill>
                <a:latin typeface="Berlin Sans FB" pitchFamily="34" charset="0"/>
              </a:rPr>
              <a:t>  come  </a:t>
            </a:r>
            <a:r>
              <a:rPr lang="it-IT" altLang="it-IT" b="1" dirty="0">
                <a:solidFill>
                  <a:srgbClr val="9900CC"/>
                </a:solidFill>
                <a:latin typeface="Berlin Sans FB" pitchFamily="34" charset="0"/>
              </a:rPr>
              <a:t>“amico”</a:t>
            </a:r>
          </a:p>
          <a:p>
            <a:pPr algn="ctr" eaLnBrk="0" hangingPunct="0"/>
            <a:r>
              <a:rPr lang="it-IT" altLang="it-IT" dirty="0">
                <a:solidFill>
                  <a:srgbClr val="9900CC"/>
                </a:solidFill>
                <a:latin typeface="Berlin Sans FB" pitchFamily="34" charset="0"/>
              </a:rPr>
              <a:t>ed iniziano  ad interiorizzare </a:t>
            </a:r>
          </a:p>
          <a:p>
            <a:pPr algn="ctr" eaLnBrk="0" hangingPunct="0"/>
            <a:r>
              <a:rPr lang="it-IT" altLang="it-IT" b="1" dirty="0">
                <a:solidFill>
                  <a:srgbClr val="9900CC"/>
                </a:solidFill>
                <a:latin typeface="Berlin Sans FB" pitchFamily="34" charset="0"/>
              </a:rPr>
              <a:t>“le regole “ </a:t>
            </a:r>
            <a:r>
              <a:rPr lang="it-IT" altLang="it-IT" dirty="0">
                <a:solidFill>
                  <a:srgbClr val="9900CC"/>
                </a:solidFill>
                <a:latin typeface="Berlin Sans FB" pitchFamily="34" charset="0"/>
              </a:rPr>
              <a:t>e  a</a:t>
            </a:r>
            <a:r>
              <a:rPr lang="it-IT" altLang="it-IT" b="1" dirty="0">
                <a:solidFill>
                  <a:srgbClr val="9900CC"/>
                </a:solidFill>
                <a:latin typeface="Berlin Sans FB" pitchFamily="34" charset="0"/>
              </a:rPr>
              <a:t>   “fare  da sé”</a:t>
            </a:r>
            <a:endParaRPr lang="it-IT" altLang="it-IT" dirty="0">
              <a:solidFill>
                <a:srgbClr val="9900CC"/>
              </a:solidFill>
              <a:latin typeface="Berlin Sans FB" pitchFamily="34" charset="0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5940425" y="2878138"/>
            <a:ext cx="29892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b="1" dirty="0">
                <a:solidFill>
                  <a:srgbClr val="FF00FF"/>
                </a:solidFill>
                <a:latin typeface="Berlin Sans FB" pitchFamily="34" charset="0"/>
              </a:rPr>
              <a:t>5 ANNI</a:t>
            </a:r>
          </a:p>
          <a:p>
            <a:pPr algn="ctr" eaLnBrk="0" hangingPunct="0"/>
            <a:r>
              <a:rPr lang="it-IT" altLang="it-IT" dirty="0">
                <a:solidFill>
                  <a:srgbClr val="9900CC"/>
                </a:solidFill>
                <a:latin typeface="Berlin Sans FB" pitchFamily="34" charset="0"/>
              </a:rPr>
              <a:t>I   bambini che hanno vissuto in modo armonico le  tappe precedenti  sono  </a:t>
            </a:r>
          </a:p>
          <a:p>
            <a:pPr algn="ctr" eaLnBrk="0" hangingPunct="0"/>
            <a:r>
              <a:rPr lang="it-IT" altLang="it-IT" b="1" dirty="0">
                <a:solidFill>
                  <a:srgbClr val="9900CC"/>
                </a:solidFill>
                <a:latin typeface="Berlin Sans FB" pitchFamily="34" charset="0"/>
              </a:rPr>
              <a:t>“sicuri” nell’ambiente e “autonomi”</a:t>
            </a:r>
          </a:p>
          <a:p>
            <a:pPr algn="ctr" eaLnBrk="0" hangingPunct="0"/>
            <a:r>
              <a:rPr lang="it-IT" altLang="it-IT" dirty="0">
                <a:solidFill>
                  <a:srgbClr val="9900CC"/>
                </a:solidFill>
                <a:latin typeface="Berlin Sans FB" pitchFamily="34" charset="0"/>
              </a:rPr>
              <a:t>ed hanno un forte </a:t>
            </a:r>
            <a:r>
              <a:rPr lang="it-IT" altLang="it-IT" b="1" dirty="0">
                <a:solidFill>
                  <a:srgbClr val="9900CC"/>
                </a:solidFill>
                <a:latin typeface="Berlin Sans FB" pitchFamily="34" charset="0"/>
              </a:rPr>
              <a:t>bisogno di conoscenza</a:t>
            </a:r>
            <a:endParaRPr lang="it-IT" altLang="it-IT" dirty="0">
              <a:solidFill>
                <a:srgbClr val="9900CC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advClick="0" advTm="19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857375" y="500063"/>
            <a:ext cx="550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sz="4000" b="1" dirty="0">
                <a:solidFill>
                  <a:srgbClr val="FF00FF"/>
                </a:solidFill>
                <a:latin typeface="Berlin Sans FB" pitchFamily="34" charset="0"/>
              </a:rPr>
              <a:t>L’ INSEGNANTE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14282" y="1285875"/>
            <a:ext cx="8715436" cy="212365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it-IT" altLang="it-IT" sz="2800" dirty="0">
                <a:solidFill>
                  <a:srgbClr val="9900CC"/>
                </a:solidFill>
                <a:latin typeface="Berlin Sans FB" pitchFamily="34" charset="0"/>
              </a:rPr>
              <a:t>Ha un atteggiamento positivo, rassicurante e </a:t>
            </a:r>
            <a:r>
              <a:rPr lang="it-IT" altLang="it-IT" sz="2800" dirty="0" smtClean="0">
                <a:solidFill>
                  <a:srgbClr val="9900CC"/>
                </a:solidFill>
                <a:latin typeface="Berlin Sans FB" pitchFamily="34" charset="0"/>
              </a:rPr>
              <a:t> sereno   </a:t>
            </a:r>
            <a:endParaRPr lang="it-IT" altLang="it-IT" sz="2800" dirty="0">
              <a:solidFill>
                <a:srgbClr val="9900CC"/>
              </a:solidFill>
              <a:latin typeface="Berlin Sans FB" pitchFamily="34" charset="0"/>
            </a:endParaRPr>
          </a:p>
          <a:p>
            <a:pPr eaLnBrk="0" hangingPunct="0">
              <a:buFontTx/>
              <a:buChar char="-"/>
            </a:pPr>
            <a:r>
              <a:rPr lang="it-IT" altLang="it-IT" sz="2800" dirty="0">
                <a:solidFill>
                  <a:srgbClr val="9900CC"/>
                </a:solidFill>
                <a:latin typeface="Berlin Sans FB" pitchFamily="34" charset="0"/>
              </a:rPr>
              <a:t>Si  pone in ascolto</a:t>
            </a:r>
          </a:p>
          <a:p>
            <a:pPr eaLnBrk="0" hangingPunct="0">
              <a:buFontTx/>
              <a:buChar char="-"/>
            </a:pPr>
            <a:r>
              <a:rPr lang="it-IT" altLang="it-IT" sz="2800" dirty="0">
                <a:solidFill>
                  <a:srgbClr val="9900CC"/>
                </a:solidFill>
                <a:latin typeface="Berlin Sans FB" pitchFamily="34" charset="0"/>
              </a:rPr>
              <a:t>Valorizza il bambino in tutte le sue espressioni</a:t>
            </a:r>
          </a:p>
          <a:p>
            <a:pPr eaLnBrk="0" hangingPunct="0">
              <a:buFontTx/>
              <a:buChar char="-"/>
            </a:pPr>
            <a:r>
              <a:rPr lang="it-IT" altLang="it-IT" sz="2800" dirty="0">
                <a:solidFill>
                  <a:srgbClr val="9900CC"/>
                </a:solidFill>
                <a:latin typeface="Berlin Sans FB" pitchFamily="34" charset="0"/>
              </a:rPr>
              <a:t>Vive tutte le proposte educative con il bambino</a:t>
            </a:r>
          </a:p>
          <a:p>
            <a:pPr eaLnBrk="0" hangingPunct="0">
              <a:buFontTx/>
              <a:buChar char="-"/>
            </a:pPr>
            <a:endParaRPr lang="it-IT" altLang="it-IT" sz="2000" dirty="0">
              <a:solidFill>
                <a:srgbClr val="FFFFFF"/>
              </a:solidFill>
              <a:latin typeface="Curlz MT" pitchFamily="82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85720" y="4000504"/>
            <a:ext cx="84296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sz="3600" u="sng" dirty="0">
                <a:solidFill>
                  <a:srgbClr val="FF00FF"/>
                </a:solidFill>
                <a:latin typeface="Berlin Sans FB" pitchFamily="34" charset="0"/>
              </a:rPr>
              <a:t>L’adulto</a:t>
            </a:r>
            <a:r>
              <a:rPr lang="it-IT" altLang="it-IT" sz="3600" dirty="0">
                <a:solidFill>
                  <a:srgbClr val="FF00FF"/>
                </a:solidFill>
                <a:latin typeface="Berlin Sans FB" pitchFamily="34" charset="0"/>
              </a:rPr>
              <a:t> (insegnante o genitore),</a:t>
            </a:r>
          </a:p>
          <a:p>
            <a:pPr algn="ctr" eaLnBrk="0" hangingPunct="0"/>
            <a:r>
              <a:rPr lang="it-IT" altLang="it-IT" sz="3600" dirty="0">
                <a:solidFill>
                  <a:srgbClr val="FF00FF"/>
                </a:solidFill>
                <a:latin typeface="Berlin Sans FB" pitchFamily="34" charset="0"/>
              </a:rPr>
              <a:t>che ha fiducia nelle possibilità del bambino, </a:t>
            </a:r>
          </a:p>
          <a:p>
            <a:pPr algn="ctr" eaLnBrk="0" hangingPunct="0"/>
            <a:r>
              <a:rPr lang="it-IT" altLang="it-IT" sz="3600" dirty="0">
                <a:solidFill>
                  <a:srgbClr val="FF00FF"/>
                </a:solidFill>
                <a:latin typeface="Berlin Sans FB" pitchFamily="34" charset="0"/>
              </a:rPr>
              <a:t>gli permette di </a:t>
            </a:r>
            <a:r>
              <a:rPr lang="it-IT" altLang="it-IT" sz="3600" u="sng" dirty="0">
                <a:solidFill>
                  <a:srgbClr val="FF00FF"/>
                </a:solidFill>
                <a:latin typeface="Berlin Sans FB" pitchFamily="34" charset="0"/>
              </a:rPr>
              <a:t>crescere.</a:t>
            </a:r>
          </a:p>
        </p:txBody>
      </p:sp>
    </p:spTree>
  </p:cSld>
  <p:clrMapOvr>
    <a:masterClrMapping/>
  </p:clrMapOvr>
  <p:transition advClick="0" advTm="176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9|3.1|1.7|1.8|2.3|2.6|1.7|1.6"/>
</p:tagLst>
</file>

<file path=ppt/theme/theme1.xml><?xml version="1.0" encoding="utf-8"?>
<a:theme xmlns:a="http://schemas.openxmlformats.org/drawingml/2006/main" name="la nostra scuo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o">
  <a:themeElements>
    <a:clrScheme name="Arco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Arco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urlz MT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urlz MT" pitchFamily="82" charset="0"/>
          </a:defRPr>
        </a:defPPr>
      </a:lstStyle>
    </a:lnDef>
  </a:objectDefaults>
  <a:extraClrSchemeLst>
    <a:extraClrScheme>
      <a:clrScheme name="Arco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rco">
  <a:themeElements>
    <a:clrScheme name="Arco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Arco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urlz MT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urlz MT" pitchFamily="82" charset="0"/>
          </a:defRPr>
        </a:defPPr>
      </a:lstStyle>
    </a:lnDef>
  </a:objectDefaults>
  <a:extraClrSchemeLst>
    <a:extraClrScheme>
      <a:clrScheme name="Arco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Arco">
  <a:themeElements>
    <a:clrScheme name="Arco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Arco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urlz MT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urlz MT" pitchFamily="82" charset="0"/>
          </a:defRPr>
        </a:defPPr>
      </a:lstStyle>
    </a:lnDef>
  </a:objectDefaults>
  <a:extraClrSchemeLst>
    <a:extraClrScheme>
      <a:clrScheme name="Arco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Arco">
  <a:themeElements>
    <a:clrScheme name="Arco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Arco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urlz MT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urlz MT" pitchFamily="82" charset="0"/>
          </a:defRPr>
        </a:defPPr>
      </a:lstStyle>
    </a:lnDef>
  </a:objectDefaults>
  <a:extraClrSchemeLst>
    <a:extraClrScheme>
      <a:clrScheme name="Arco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Arco">
  <a:themeElements>
    <a:clrScheme name="Arco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Arco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urlz MT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urlz MT" pitchFamily="82" charset="0"/>
          </a:defRPr>
        </a:defPPr>
      </a:lstStyle>
    </a:lnDef>
  </a:objectDefaults>
  <a:extraClrSchemeLst>
    <a:extraClrScheme>
      <a:clrScheme name="Arco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 nostra scuola</Template>
  <TotalTime>328</TotalTime>
  <Words>396</Words>
  <Application>Microsoft Office PowerPoint</Application>
  <PresentationFormat>Presentazione su schermo (4:3)</PresentationFormat>
  <Paragraphs>106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la nostra scuola</vt:lpstr>
      <vt:lpstr>Arco</vt:lpstr>
      <vt:lpstr>1_Arco</vt:lpstr>
      <vt:lpstr>4_Arco</vt:lpstr>
      <vt:lpstr>5_Arco</vt:lpstr>
      <vt:lpstr>6_Arco</vt:lpstr>
      <vt:lpstr>  Istituto Comprensivo Griselli Montescudaio </vt:lpstr>
      <vt:lpstr>È UNA SCUOLA IN CUI</vt:lpstr>
      <vt:lpstr>Scuola dell’infanzia “Mariano Mariani”  Fiorino -  Montescudaio </vt:lpstr>
      <vt:lpstr>Diapositiva 4</vt:lpstr>
      <vt:lpstr>I nostri progetti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ISTITUTO COMPRENSIVO GRISELLI MONTESCUDAIO </dc:title>
  <dc:creator>Asilo</dc:creator>
  <cp:lastModifiedBy>client3</cp:lastModifiedBy>
  <cp:revision>120</cp:revision>
  <dcterms:created xsi:type="dcterms:W3CDTF">2016-01-12T17:43:13Z</dcterms:created>
  <dcterms:modified xsi:type="dcterms:W3CDTF">2017-01-12T09:11:39Z</dcterms:modified>
</cp:coreProperties>
</file>